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MuseoModerno Medium" pitchFamily="34" charset="0"/>
      <p:regular r:id="rId17"/>
    </p:embeddedFont>
    <p:embeddedFont>
      <p:font typeface="MuseoModerno Medium" pitchFamily="34" charset="-122"/>
      <p:regular r:id="rId18"/>
    </p:embeddedFont>
    <p:embeddedFont>
      <p:font typeface="MuseoModerno Medium" pitchFamily="34" charset="-120"/>
      <p:regular r:id="rId19"/>
    </p:embeddedFont>
    <p:embeddedFont>
      <p:font typeface="Source Sans 3" panose="020B0303030403020204" pitchFamily="34" charset="0"/>
      <p:regular r:id="rId20"/>
    </p:embeddedFont>
    <p:embeddedFont>
      <p:font typeface="Source Sans 3" panose="020B0303030403020204" pitchFamily="34" charset="-122"/>
      <p:regular r:id="rId21"/>
    </p:embeddedFont>
    <p:embeddedFont>
      <p:font typeface="Source Sans 3" panose="020B0303030403020204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sv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svg"/><Relationship Id="rId8" Type="http://schemas.openxmlformats.org/officeDocument/2006/relationships/image" Target="../media/image22.svg"/><Relationship Id="rId7" Type="http://schemas.openxmlformats.org/officeDocument/2006/relationships/image" Target="../media/image21.svg"/><Relationship Id="rId6" Type="http://schemas.openxmlformats.org/officeDocument/2006/relationships/image" Target="../media/image20.svg"/><Relationship Id="rId5" Type="http://schemas.openxmlformats.org/officeDocument/2006/relationships/image" Target="../media/image7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8.svg"/><Relationship Id="rId4" Type="http://schemas.openxmlformats.org/officeDocument/2006/relationships/image" Target="../media/image27.svg"/><Relationship Id="rId3" Type="http://schemas.openxmlformats.org/officeDocument/2006/relationships/image" Target="../media/image26.svg"/><Relationship Id="rId2" Type="http://schemas.openxmlformats.org/officeDocument/2006/relationships/image" Target="../media/image25.sv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Agente Inteligente de Análise Fiscal: Automação e Conformidade para PMEs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Uma revolução na conferência de Notas Fiscais Eletrónicas (NF-e) para pequenas e médias empresas brasileiras. Reduza erros, economize tempo e garanta a conformidade fiscal com inteligência artificial.</a:t>
            </a:r>
            <a:endParaRPr lang="en-US" sz="1750" dirty="0"/>
          </a:p>
        </p:txBody>
      </p:sp>
      <p:pic>
        <p:nvPicPr>
          <p:cNvPr id="52" name="Google Shape;52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7350" y="140970"/>
            <a:ext cx="3289300" cy="219646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"/>
          <p:cNvSpPr txBox="1"/>
          <p:nvPr/>
        </p:nvSpPr>
        <p:spPr>
          <a:xfrm>
            <a:off x="794385" y="6814820"/>
            <a:ext cx="7555865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395" b="0" i="0" u="none" strike="noStrike" cap="none">
                <a:solidFill>
                  <a:srgbClr val="5D534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Equipe: </a:t>
            </a:r>
            <a:r>
              <a:rPr lang="en-US" sz="2395" b="0" i="0" u="none" strike="noStrike" cap="none">
                <a:solidFill>
                  <a:srgbClr val="5D534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Fernanda Ebina, Marlon Mendes</a:t>
            </a:r>
            <a:r>
              <a:rPr lang="pt-BR" altLang="en-US" sz="2395" b="0" i="0" u="none" strike="noStrike" cap="none">
                <a:solidFill>
                  <a:srgbClr val="5D534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395" b="0" i="0" u="none" strike="noStrike" cap="none">
                <a:solidFill>
                  <a:srgbClr val="5D534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 Victor Silva.</a:t>
            </a:r>
            <a:endParaRPr lang="en-US" sz="2395" b="0" i="0" u="none" strike="noStrike" cap="none">
              <a:solidFill>
                <a:srgbClr val="5D534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51;p1"/>
          <p:cNvSpPr txBox="1"/>
          <p:nvPr/>
        </p:nvSpPr>
        <p:spPr>
          <a:xfrm>
            <a:off x="2686050" y="6229985"/>
            <a:ext cx="3771265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5" b="1" i="0" u="none" strike="noStrike" cap="none">
                <a:solidFill>
                  <a:srgbClr val="5D534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Paulo Victor A. Silva</a:t>
            </a:r>
            <a:endParaRPr lang="en-US" sz="2395" b="1" i="0" u="none" strike="noStrike" cap="none">
              <a:solidFill>
                <a:srgbClr val="5D534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4" name="Google Shape;54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16650" y="7546975"/>
            <a:ext cx="212217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META_-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" y="7586980"/>
            <a:ext cx="1214755" cy="4438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770930"/>
            <a:ext cx="11951494" cy="678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Pronto para Transformar a Sua Gestão Fiscal?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0095" y="1883926"/>
            <a:ext cx="13110210" cy="347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 Agente Inteligente de Análise Fiscal está a preparar-se para o lançamento.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0095" y="2557105"/>
            <a:ext cx="4343400" cy="5429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Entre em Contacto!</a:t>
            </a:r>
            <a:endParaRPr lang="en-US" sz="3400" dirty="0"/>
          </a:p>
        </p:txBody>
      </p:sp>
      <p:sp>
        <p:nvSpPr>
          <p:cNvPr id="5" name="Text 3"/>
          <p:cNvSpPr/>
          <p:nvPr/>
        </p:nvSpPr>
        <p:spPr>
          <a:xfrm>
            <a:off x="1085850" y="3670102"/>
            <a:ext cx="12784455" cy="347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Se procura testar, apoiar ou integrar esta tecnologia de ponta na sua operação ou na dos seus clientes, não hesite em falar connosco hoje.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0095" y="3425785"/>
            <a:ext cx="30480" cy="836057"/>
          </a:xfrm>
          <a:prstGeom prst="rect">
            <a:avLst/>
          </a:prstGeom>
          <a:solidFill>
            <a:srgbClr val="325F7B"/>
          </a:solidFill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975" y="4646295"/>
            <a:ext cx="3811310" cy="2606040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997" y="4646295"/>
            <a:ext cx="3811310" cy="2606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153" y="688181"/>
            <a:ext cx="7760494" cy="1235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 Desafio da Conferência Manual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8153" y="2220039"/>
            <a:ext cx="3781425" cy="2878098"/>
          </a:xfrm>
          <a:prstGeom prst="roundRect">
            <a:avLst>
              <a:gd name="adj" fmla="val 1030"/>
            </a:avLst>
          </a:prstGeom>
          <a:solidFill>
            <a:srgbClr val="F3EEE3"/>
          </a:solidFill>
        </p:spPr>
      </p:sp>
      <p:sp>
        <p:nvSpPr>
          <p:cNvPr id="5" name="Shape 2"/>
          <p:cNvSpPr/>
          <p:nvPr/>
        </p:nvSpPr>
        <p:spPr>
          <a:xfrm>
            <a:off x="6375797" y="2417683"/>
            <a:ext cx="592931" cy="592931"/>
          </a:xfrm>
          <a:prstGeom prst="roundRect">
            <a:avLst>
              <a:gd name="adj" fmla="val 15420151"/>
            </a:avLst>
          </a:prstGeom>
          <a:solidFill>
            <a:srgbClr val="325F7B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8793" y="2580680"/>
            <a:ext cx="266819" cy="2668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75797" y="3208258"/>
            <a:ext cx="3254216" cy="3087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Perda de Tempo e Recursos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375797" y="3635573"/>
            <a:ext cx="3386138" cy="1264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Pequenas e médias empresas (PMEs) perdem incontáveis horas no processo moroso de conferência manual de Notas Fiscais Eletrónicas (NF-e).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157222" y="2220039"/>
            <a:ext cx="3781425" cy="2878098"/>
          </a:xfrm>
          <a:prstGeom prst="roundRect">
            <a:avLst>
              <a:gd name="adj" fmla="val 1030"/>
            </a:avLst>
          </a:prstGeom>
          <a:solidFill>
            <a:srgbClr val="F3EEE3"/>
          </a:solidFill>
        </p:spPr>
      </p:sp>
      <p:sp>
        <p:nvSpPr>
          <p:cNvPr id="10" name="Shape 6"/>
          <p:cNvSpPr/>
          <p:nvPr/>
        </p:nvSpPr>
        <p:spPr>
          <a:xfrm>
            <a:off x="10354866" y="2417683"/>
            <a:ext cx="592931" cy="592931"/>
          </a:xfrm>
          <a:prstGeom prst="roundRect">
            <a:avLst>
              <a:gd name="adj" fmla="val 15420151"/>
            </a:avLst>
          </a:prstGeom>
          <a:solidFill>
            <a:srgbClr val="325F7B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7862" y="2580680"/>
            <a:ext cx="266819" cy="2668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54866" y="3208258"/>
            <a:ext cx="3377208" cy="3087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Risco de Erros Fiscais Críticos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354866" y="3635573"/>
            <a:ext cx="3386138" cy="1264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Erros de cálculo em impostos complexos como ICMS, PIS e COFINS geram inconsistências fiscais, multas e prejuízos financeiros significativos.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178153" y="5295781"/>
            <a:ext cx="7760494" cy="2245638"/>
          </a:xfrm>
          <a:prstGeom prst="roundRect">
            <a:avLst>
              <a:gd name="adj" fmla="val 1320"/>
            </a:avLst>
          </a:prstGeom>
          <a:solidFill>
            <a:srgbClr val="F3EEE3"/>
          </a:solidFill>
        </p:spPr>
      </p:sp>
      <p:sp>
        <p:nvSpPr>
          <p:cNvPr id="15" name="Shape 10"/>
          <p:cNvSpPr/>
          <p:nvPr/>
        </p:nvSpPr>
        <p:spPr>
          <a:xfrm>
            <a:off x="6375797" y="5493425"/>
            <a:ext cx="592931" cy="592931"/>
          </a:xfrm>
          <a:prstGeom prst="roundRect">
            <a:avLst>
              <a:gd name="adj" fmla="val 15420151"/>
            </a:avLst>
          </a:prstGeom>
          <a:solidFill>
            <a:srgbClr val="325F7B"/>
          </a:solidFill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793" y="5656421"/>
            <a:ext cx="266819" cy="2668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75797" y="6284000"/>
            <a:ext cx="3894534" cy="3087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Ferramentas Atuais Inacessíveis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375797" y="6711315"/>
            <a:ext cx="7365206" cy="6324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As soluções de análise fiscal existentes são, muitas vezes, excessivamente caras, complexas ou exigem um elevado conhecimento técnico para serem operadas.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76801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 Solução: Análise Fiscal Automatizada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Apresentamos o Agente Inteligente de Análise Fiscal, uma ferramenta de automação construída sobre o poder do </a:t>
            </a:r>
            <a:r>
              <a:rPr lang="en-US" sz="1750" b="1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LangChain</a:t>
            </a: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, </a:t>
            </a:r>
            <a:r>
              <a:rPr lang="en-US" sz="1750" b="1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OpenAI</a:t>
            </a: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e </a:t>
            </a:r>
            <a:r>
              <a:rPr lang="en-US" sz="1750" b="1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Streamlit</a:t>
            </a: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Lê e interpreta os arquivos XML da NF-e com precisão incomparável.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17702"/>
            <a:ext cx="760428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Identifica todos os dados fiscais essenciais e realiza cálculos de impostos automaticamente.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2802"/>
            <a:ext cx="760428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Gera um relatório Excel completo e padronizado, pronto para auditoria ou importação contabilística.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735" y="577929"/>
            <a:ext cx="13160931" cy="13120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Processo Simplificado: Da NF-e ao Relatório Auditável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735" y="2309813"/>
            <a:ext cx="13160931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 nosso Agente Inteligente transforma um processo complexo de dias em minutos, seguindo uma sequência lógica de etapas: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735" y="2881670"/>
            <a:ext cx="6580465" cy="8397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4642" y="3931325"/>
            <a:ext cx="2624257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Upload de XMLs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4642" y="4385191"/>
            <a:ext cx="6160651" cy="671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 utilizador envia os arquivos XML das Notas Fiscais Eletrónicas através de uma interface simples e intuitiva (Streamlit).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881670"/>
            <a:ext cx="6580465" cy="8397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5107" y="3931325"/>
            <a:ext cx="2646878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Extração e Validação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25107" y="4385191"/>
            <a:ext cx="6160651" cy="671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 agente extrai e valida todos os dados fiscais chave (UF, valores, impostos, etc.), utilizando IA para interpretação semântica.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35" y="5266611"/>
            <a:ext cx="6580465" cy="8397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44642" y="6316266"/>
            <a:ext cx="2624257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Cálculo de Impostos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944642" y="6770132"/>
            <a:ext cx="6160651" cy="671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Cálculos automáticos de ICMS, PIS, COFINS e IPI são realizados em conformidade com as regras tributárias brasileiras vigentes.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266611"/>
            <a:ext cx="6580465" cy="8397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5107" y="6316266"/>
            <a:ext cx="2654737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Geração de Relatório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525107" y="6770132"/>
            <a:ext cx="6160651" cy="671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Criação de relatórios detalhados com análises comparativas e exportação final em formato Excel 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493" y="558046"/>
            <a:ext cx="10983397" cy="633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 Tecnologia por Detrás da Automação Fiscal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2584" y="1728192"/>
            <a:ext cx="1294686" cy="81081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433" y="1728192"/>
            <a:ext cx="1294686" cy="81081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282" y="1728192"/>
            <a:ext cx="1294686" cy="81081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130" y="1728192"/>
            <a:ext cx="1294686" cy="810816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09493" y="3202186"/>
            <a:ext cx="6504384" cy="2143482"/>
          </a:xfrm>
          <a:prstGeom prst="roundRect">
            <a:avLst>
              <a:gd name="adj" fmla="val 5119"/>
            </a:avLst>
          </a:prstGeom>
          <a:solidFill>
            <a:srgbClr val="FFFCF5"/>
          </a:solidFill>
        </p:spPr>
      </p:sp>
      <p:sp>
        <p:nvSpPr>
          <p:cNvPr id="8" name="Shape 2"/>
          <p:cNvSpPr/>
          <p:nvPr/>
        </p:nvSpPr>
        <p:spPr>
          <a:xfrm>
            <a:off x="709493" y="3179326"/>
            <a:ext cx="6504384" cy="91440"/>
          </a:xfrm>
          <a:prstGeom prst="roundRect">
            <a:avLst>
              <a:gd name="adj" fmla="val 33254"/>
            </a:avLst>
          </a:prstGeom>
          <a:solidFill>
            <a:srgbClr val="325F7B"/>
          </a:solidFill>
        </p:spPr>
      </p:sp>
      <p:sp>
        <p:nvSpPr>
          <p:cNvPr id="9" name="Shape 3"/>
          <p:cNvSpPr/>
          <p:nvPr/>
        </p:nvSpPr>
        <p:spPr>
          <a:xfrm>
            <a:off x="3657660" y="2898219"/>
            <a:ext cx="608052" cy="608052"/>
          </a:xfrm>
          <a:prstGeom prst="roundRect">
            <a:avLst>
              <a:gd name="adj" fmla="val 150382"/>
            </a:avLst>
          </a:prstGeom>
          <a:solidFill>
            <a:srgbClr val="325F7B"/>
          </a:solidFill>
        </p:spPr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0063" y="3080623"/>
            <a:ext cx="243245" cy="24324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34998" y="3708916"/>
            <a:ext cx="2533888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LangChain</a:t>
            </a:r>
            <a:endParaRPr lang="en-US" sz="1950" dirty="0"/>
          </a:p>
        </p:txBody>
      </p:sp>
      <p:sp>
        <p:nvSpPr>
          <p:cNvPr id="12" name="Text 5"/>
          <p:cNvSpPr/>
          <p:nvPr/>
        </p:nvSpPr>
        <p:spPr>
          <a:xfrm>
            <a:off x="934998" y="4147185"/>
            <a:ext cx="6053376" cy="9729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Utilizado para a orquestração do fluxo de trabalho e o encadeamento de raciocínio, garantindo que o agente execute as tarefas na ordem correta e eficaz.</a:t>
            </a:r>
            <a:endParaRPr lang="en-US" sz="1550" dirty="0"/>
          </a:p>
        </p:txBody>
      </p:sp>
      <p:sp>
        <p:nvSpPr>
          <p:cNvPr id="13" name="Shape 6"/>
          <p:cNvSpPr/>
          <p:nvPr/>
        </p:nvSpPr>
        <p:spPr>
          <a:xfrm>
            <a:off x="7416522" y="3202186"/>
            <a:ext cx="6504384" cy="2143482"/>
          </a:xfrm>
          <a:prstGeom prst="roundRect">
            <a:avLst>
              <a:gd name="adj" fmla="val 5119"/>
            </a:avLst>
          </a:prstGeom>
          <a:solidFill>
            <a:srgbClr val="FFFCF5"/>
          </a:solidFill>
        </p:spPr>
      </p:sp>
      <p:sp>
        <p:nvSpPr>
          <p:cNvPr id="14" name="Shape 7"/>
          <p:cNvSpPr/>
          <p:nvPr/>
        </p:nvSpPr>
        <p:spPr>
          <a:xfrm>
            <a:off x="7416522" y="3179326"/>
            <a:ext cx="6504384" cy="91440"/>
          </a:xfrm>
          <a:prstGeom prst="roundRect">
            <a:avLst>
              <a:gd name="adj" fmla="val 33254"/>
            </a:avLst>
          </a:prstGeom>
          <a:solidFill>
            <a:srgbClr val="325F7B"/>
          </a:solidFill>
        </p:spPr>
      </p:sp>
      <p:sp>
        <p:nvSpPr>
          <p:cNvPr id="15" name="Shape 8"/>
          <p:cNvSpPr/>
          <p:nvPr/>
        </p:nvSpPr>
        <p:spPr>
          <a:xfrm>
            <a:off x="10364688" y="2898219"/>
            <a:ext cx="608052" cy="608052"/>
          </a:xfrm>
          <a:prstGeom prst="roundRect">
            <a:avLst>
              <a:gd name="adj" fmla="val 150382"/>
            </a:avLst>
          </a:prstGeom>
          <a:solidFill>
            <a:srgbClr val="325F7B"/>
          </a:solidFill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7092" y="3080623"/>
            <a:ext cx="243245" cy="24324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642027" y="3708916"/>
            <a:ext cx="2533888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OpenAI GPT</a:t>
            </a:r>
            <a:endParaRPr lang="en-US" sz="1950" dirty="0"/>
          </a:p>
        </p:txBody>
      </p:sp>
      <p:sp>
        <p:nvSpPr>
          <p:cNvPr id="18" name="Text 10"/>
          <p:cNvSpPr/>
          <p:nvPr/>
        </p:nvSpPr>
        <p:spPr>
          <a:xfrm>
            <a:off x="7642027" y="4147185"/>
            <a:ext cx="6053376" cy="9729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Capacita a interpretação semântica dos dados do XML, permitindo a correção de inconsistências e uma compreensão contextual dos itens fiscais.</a:t>
            </a:r>
            <a:endParaRPr lang="en-US" sz="1550" dirty="0"/>
          </a:p>
        </p:txBody>
      </p:sp>
      <p:sp>
        <p:nvSpPr>
          <p:cNvPr id="19" name="Shape 11"/>
          <p:cNvSpPr/>
          <p:nvPr/>
        </p:nvSpPr>
        <p:spPr>
          <a:xfrm>
            <a:off x="709493" y="5852279"/>
            <a:ext cx="6504384" cy="1819156"/>
          </a:xfrm>
          <a:prstGeom prst="roundRect">
            <a:avLst>
              <a:gd name="adj" fmla="val 6032"/>
            </a:avLst>
          </a:prstGeom>
          <a:solidFill>
            <a:srgbClr val="FFFCF5"/>
          </a:solidFill>
        </p:spPr>
      </p:sp>
      <p:sp>
        <p:nvSpPr>
          <p:cNvPr id="20" name="Shape 12"/>
          <p:cNvSpPr/>
          <p:nvPr/>
        </p:nvSpPr>
        <p:spPr>
          <a:xfrm>
            <a:off x="709493" y="5829419"/>
            <a:ext cx="6504384" cy="91440"/>
          </a:xfrm>
          <a:prstGeom prst="roundRect">
            <a:avLst>
              <a:gd name="adj" fmla="val 33254"/>
            </a:avLst>
          </a:prstGeom>
          <a:solidFill>
            <a:srgbClr val="325F7B"/>
          </a:solidFill>
        </p:spPr>
      </p:sp>
      <p:sp>
        <p:nvSpPr>
          <p:cNvPr id="21" name="Shape 13"/>
          <p:cNvSpPr/>
          <p:nvPr/>
        </p:nvSpPr>
        <p:spPr>
          <a:xfrm>
            <a:off x="3657660" y="5548313"/>
            <a:ext cx="608052" cy="608052"/>
          </a:xfrm>
          <a:prstGeom prst="roundRect">
            <a:avLst>
              <a:gd name="adj" fmla="val 150382"/>
            </a:avLst>
          </a:prstGeom>
          <a:solidFill>
            <a:srgbClr val="325F7B"/>
          </a:solidFill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0063" y="5730716"/>
            <a:ext cx="243245" cy="24324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934998" y="6359009"/>
            <a:ext cx="2533888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Streamlit</a:t>
            </a:r>
            <a:endParaRPr lang="en-US" sz="1950" dirty="0"/>
          </a:p>
        </p:txBody>
      </p:sp>
      <p:sp>
        <p:nvSpPr>
          <p:cNvPr id="24" name="Text 15"/>
          <p:cNvSpPr/>
          <p:nvPr/>
        </p:nvSpPr>
        <p:spPr>
          <a:xfrm>
            <a:off x="934998" y="6797278"/>
            <a:ext cx="6053376" cy="648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Fornece uma interface de utilizador simples, acessível e responsiva, eliminando a necessidade de instalações complexas.</a:t>
            </a:r>
            <a:endParaRPr lang="en-US" sz="1550" dirty="0"/>
          </a:p>
        </p:txBody>
      </p:sp>
      <p:sp>
        <p:nvSpPr>
          <p:cNvPr id="25" name="Shape 16"/>
          <p:cNvSpPr/>
          <p:nvPr/>
        </p:nvSpPr>
        <p:spPr>
          <a:xfrm>
            <a:off x="7416522" y="5852279"/>
            <a:ext cx="6504384" cy="1819156"/>
          </a:xfrm>
          <a:prstGeom prst="roundRect">
            <a:avLst>
              <a:gd name="adj" fmla="val 6032"/>
            </a:avLst>
          </a:prstGeom>
          <a:solidFill>
            <a:srgbClr val="FFFCF5"/>
          </a:solidFill>
        </p:spPr>
      </p:sp>
      <p:sp>
        <p:nvSpPr>
          <p:cNvPr id="26" name="Shape 17"/>
          <p:cNvSpPr/>
          <p:nvPr/>
        </p:nvSpPr>
        <p:spPr>
          <a:xfrm>
            <a:off x="7416522" y="5829419"/>
            <a:ext cx="6504384" cy="91440"/>
          </a:xfrm>
          <a:prstGeom prst="roundRect">
            <a:avLst>
              <a:gd name="adj" fmla="val 33254"/>
            </a:avLst>
          </a:prstGeom>
          <a:solidFill>
            <a:srgbClr val="325F7B"/>
          </a:solidFill>
        </p:spPr>
      </p:sp>
      <p:sp>
        <p:nvSpPr>
          <p:cNvPr id="27" name="Shape 18"/>
          <p:cNvSpPr/>
          <p:nvPr/>
        </p:nvSpPr>
        <p:spPr>
          <a:xfrm>
            <a:off x="10364688" y="5548313"/>
            <a:ext cx="608052" cy="608052"/>
          </a:xfrm>
          <a:prstGeom prst="roundRect">
            <a:avLst>
              <a:gd name="adj" fmla="val 150382"/>
            </a:avLst>
          </a:prstGeom>
          <a:solidFill>
            <a:srgbClr val="325F7B"/>
          </a:solidFill>
        </p:spPr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7092" y="5730716"/>
            <a:ext cx="243245" cy="243245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7642027" y="6359009"/>
            <a:ext cx="2533888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Pandas &amp; OpenPyXL</a:t>
            </a:r>
            <a:endParaRPr lang="en-US" sz="1950" dirty="0"/>
          </a:p>
        </p:txBody>
      </p:sp>
      <p:sp>
        <p:nvSpPr>
          <p:cNvPr id="30" name="Text 20"/>
          <p:cNvSpPr/>
          <p:nvPr/>
        </p:nvSpPr>
        <p:spPr>
          <a:xfrm>
            <a:off x="7642027" y="6797278"/>
            <a:ext cx="6053376" cy="648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Ferramentas robustas para a estruturação, análise de dados tabulares e exportação fiável dos relatórios em formato Excel.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9709"/>
            <a:ext cx="935855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Impacto e Vantagem Competitiva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211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 Agente Inteligente é mais do que uma ferramenta de conferência; é um catalisador de eficiência e conformidade.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73517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90%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455420" y="44053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Redução de Tempo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895731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Reduz até 90% do tempo gasto com a conferência manual de documentos fiscais.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3373517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0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97523" y="44053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Erros Fiscais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4895731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Minimiza erros humanos de cálculo e inconsistências, mitigando riscos de multas.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3373517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24/7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339626" y="44053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Disponibilidade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4895731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 sistema funciona ininterruptamente, fornecendo dados analíticos em tempo real.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33951" y="6131838"/>
            <a:ext cx="1270265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Gere </a:t>
            </a:r>
            <a:r>
              <a:rPr lang="en-US" sz="1750" dirty="0">
                <a:solidFill>
                  <a:srgbClr val="325F7B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insights tributários automáticos</a:t>
            </a: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e prepare-se para integrações eficientes com os seus sistemas contabilísticos (ERP).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876687"/>
            <a:ext cx="30480" cy="873204"/>
          </a:xfrm>
          <a:prstGeom prst="rect">
            <a:avLst/>
          </a:prstGeom>
          <a:solidFill>
            <a:srgbClr val="325F7B"/>
          </a:solid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371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 Mercado: Milhões de Empresas à Espera de Automação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8905"/>
            <a:ext cx="6244709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Um Mercado Vasto e Carente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029670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 mercado brasileiro de micro e pequenas empresas (MPEs) é vasto, totalizando </a:t>
            </a:r>
            <a:r>
              <a:rPr lang="en-US" sz="1750" b="1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22 milhões de entidades</a:t>
            </a: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, todas obrigadas à emissão e conferência da NF-e.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22451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Com a complexidade tributária do Brasil, há uma crescente e urgente demanda por soluções de automação fiscal que sejam, acima de tudo, </a:t>
            </a:r>
            <a:r>
              <a:rPr lang="en-US" sz="1750" b="1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acessíveis e confiáveis</a:t>
            </a: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615232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O nosso agente preenche esta lacuna, oferecendo inteligência fiscal democratizada.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697242"/>
            <a:ext cx="6244709" cy="2633663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599521" y="536138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62A36"/>
          </a:solidFill>
        </p:spPr>
      </p:sp>
      <p:sp>
        <p:nvSpPr>
          <p:cNvPr id="9" name="Text 6"/>
          <p:cNvSpPr/>
          <p:nvPr/>
        </p:nvSpPr>
        <p:spPr>
          <a:xfrm>
            <a:off x="7887295" y="5361384"/>
            <a:ext cx="2758321" cy="4536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Microempreendedor Individua...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798016" y="536138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96C8C"/>
          </a:solidFill>
        </p:spPr>
      </p:sp>
      <p:sp>
        <p:nvSpPr>
          <p:cNvPr id="11" name="Text 8"/>
          <p:cNvSpPr/>
          <p:nvPr/>
        </p:nvSpPr>
        <p:spPr>
          <a:xfrm>
            <a:off x="11085790" y="5361384"/>
            <a:ext cx="2758440" cy="4536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Microempresas (ME) e Empres...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599521" y="59674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6A8C7"/>
          </a:solidFill>
        </p:spPr>
      </p:sp>
      <p:sp>
        <p:nvSpPr>
          <p:cNvPr id="13" name="Text 10"/>
          <p:cNvSpPr/>
          <p:nvPr/>
        </p:nvSpPr>
        <p:spPr>
          <a:xfrm>
            <a:off x="7887295" y="5967413"/>
            <a:ext cx="1655802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Médias e Grandes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895" y="709732"/>
            <a:ext cx="9296519" cy="610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Roteiro e Próximos Passos Estratégicos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3895" y="1711285"/>
            <a:ext cx="13262610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Para validar a nossa tecnologia e atingir o mercado de forma eficaz, definimos quatro etapas cruciais: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3895" y="2243614"/>
            <a:ext cx="781645" cy="1172528"/>
          </a:xfrm>
          <a:prstGeom prst="roundRect">
            <a:avLst>
              <a:gd name="adj" fmla="val 360035"/>
            </a:avLst>
          </a:prstGeom>
          <a:solidFill>
            <a:srgbClr val="F3EEE3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8092" y="2683192"/>
            <a:ext cx="293132" cy="2931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60922" y="2438995"/>
            <a:ext cx="2753678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Programa Beta e Piloto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660922" y="2861548"/>
            <a:ext cx="12285583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Lançamento de uma versão beta inicial para um grupo selecionado de contadores e empresas piloto. Recolha de feedback crucial.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3895" y="3611523"/>
            <a:ext cx="781645" cy="1172528"/>
          </a:xfrm>
          <a:prstGeom prst="roundRect">
            <a:avLst>
              <a:gd name="adj" fmla="val 360035"/>
            </a:avLst>
          </a:prstGeom>
          <a:solidFill>
            <a:srgbClr val="F3EEE3"/>
          </a:solidFill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092" y="4051102"/>
            <a:ext cx="293132" cy="29313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60922" y="3806904"/>
            <a:ext cx="2835235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Treinamento do Modelo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1660922" y="4229457"/>
            <a:ext cx="12285583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Treinar o modelo de IA em uma base ampliada e diversificada de Notas Fiscais Eletrónicas reais para aumentar a precisão e cobertura tributária.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83895" y="4979432"/>
            <a:ext cx="781645" cy="1172528"/>
          </a:xfrm>
          <a:prstGeom prst="roundRect">
            <a:avLst>
              <a:gd name="adj" fmla="val 360035"/>
            </a:avLst>
          </a:prstGeom>
          <a:solidFill>
            <a:srgbClr val="F3EEE3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092" y="5419011"/>
            <a:ext cx="293132" cy="2931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660922" y="5174813"/>
            <a:ext cx="2599492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Disponibilização SaaS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1660922" y="5597366"/>
            <a:ext cx="12285583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Lançamento da versão </a:t>
            </a:r>
            <a:r>
              <a:rPr lang="en-US" sz="1500" b="1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Software as a Service (SaaS)</a:t>
            </a:r>
            <a:r>
              <a:rPr lang="en-US" sz="150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em ambiente web seguro, tornando a solução escalável e amplamente acessível.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83895" y="6347341"/>
            <a:ext cx="781645" cy="1172528"/>
          </a:xfrm>
          <a:prstGeom prst="roundRect">
            <a:avLst>
              <a:gd name="adj" fmla="val 360035"/>
            </a:avLst>
          </a:prstGeom>
          <a:solidFill>
            <a:srgbClr val="F3EEE3"/>
          </a:solidFill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092" y="6786920"/>
            <a:ext cx="293132" cy="29313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60922" y="6542723"/>
            <a:ext cx="3239095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Conexão com Ecossistemas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1660922" y="6965275"/>
            <a:ext cx="12285583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Implementação de conectores via API para a SEFAZ e integração direta com os ERPs e sistemas contabilísticos mais populares do mercado brasileiro.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387733" cy="5888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Visão e Missão: Democratizar a Inteligência Fiscal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78054"/>
            <a:ext cx="3768804" cy="4710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 Nossa Visão</a:t>
            </a:r>
            <a:endParaRPr lang="en-US" sz="2950" dirty="0"/>
          </a:p>
        </p:txBody>
      </p:sp>
      <p:sp>
        <p:nvSpPr>
          <p:cNvPr id="4" name="Text 2"/>
          <p:cNvSpPr/>
          <p:nvPr/>
        </p:nvSpPr>
        <p:spPr>
          <a:xfrm>
            <a:off x="659487" y="2237423"/>
            <a:ext cx="6425922" cy="602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 nossa missão é </a:t>
            </a:r>
            <a:r>
              <a:rPr lang="en-US" sz="1450" b="1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democratizar a inteligência fiscal</a:t>
            </a:r>
            <a:r>
              <a:rPr lang="en-US" sz="14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, transformando a gestão tributária de um fardo complexo em uma vantagem competitiva para PMEs.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487" y="3009900"/>
            <a:ext cx="6425922" cy="602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Acreditamos que todas as empresas merecem ferramentas de ponta para reduzir custos e eliminar erros no seu dia a dia.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659487" y="3824764"/>
            <a:ext cx="6425922" cy="1403509"/>
          </a:xfrm>
          <a:prstGeom prst="roundRect">
            <a:avLst>
              <a:gd name="adj" fmla="val 2014"/>
            </a:avLst>
          </a:prstGeom>
          <a:solidFill>
            <a:srgbClr val="C9DDE9"/>
          </a:solidFill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844" y="4100989"/>
            <a:ext cx="235506" cy="18835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71707" y="4060150"/>
            <a:ext cx="5625346" cy="9043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Equipa:</a:t>
            </a:r>
            <a:r>
              <a:rPr lang="en-US" sz="1450" dirty="0">
                <a:solidFill>
                  <a:srgbClr val="00000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 Desenvolvido por </a:t>
            </a:r>
            <a:r>
              <a:rPr lang="en-US" sz="1450" b="1" dirty="0">
                <a:solidFill>
                  <a:srgbClr val="00000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Paulo Victor Alcântara</a:t>
            </a:r>
            <a:r>
              <a:rPr lang="en-US" sz="1450" dirty="0">
                <a:solidFill>
                  <a:srgbClr val="000000"/>
                </a:solidFill>
                <a:latin typeface="Source Sans 3" panose="020B0303030403020204" pitchFamily="34" charset="0"/>
                <a:ea typeface="Source Sans 3" panose="020B0303030403020204" pitchFamily="34" charset="-122"/>
                <a:cs typeface="Source Sans 3" panose="020B0303030403020204" pitchFamily="34" charset="-120"/>
              </a:rPr>
              <a:t>, Fernanda Ebina, Marlon Mendes, Victor Silva, com profundo conhecimento em IA aplicada à automação de processos fiscais.</a:t>
            </a:r>
            <a:endParaRPr lang="en-US" sz="14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5302</Words>
  <Application>WPS Presentation</Application>
  <PresentationFormat>On-screen Show (16:9)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MuseoModerno Medium</vt:lpstr>
      <vt:lpstr>MuseoModerno Medium</vt:lpstr>
      <vt:lpstr>MuseoModerno Medium</vt:lpstr>
      <vt:lpstr>Source Sans 3</vt:lpstr>
      <vt:lpstr>Source Sans 3</vt:lpstr>
      <vt:lpstr>Source Sans 3</vt:lpstr>
      <vt:lpstr>Calibri</vt:lpstr>
      <vt:lpstr>Microsoft YaHei</vt:lpstr>
      <vt:lpstr>Arial Unicode MS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Fernanda S. Ebina</cp:lastModifiedBy>
  <cp:revision>2</cp:revision>
  <dcterms:created xsi:type="dcterms:W3CDTF">2025-10-28T16:12:00Z</dcterms:created>
  <dcterms:modified xsi:type="dcterms:W3CDTF">2025-10-28T16:30:56Z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F2142144EC3D42F2B801C05B344593D9_12</vt:lpwstr>
  </property>
  <property fmtid="{D5CDD505-2E9C-101B-9397-08002B2CF9AE}" pid="3" name="KSOProductBuildVer">
    <vt:lpwstr>1046-12.2.0.23131</vt:lpwstr>
  </property>
</Properties>
</file>